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5" r:id="rId1"/>
    <p:sldMasterId id="2147483676" r:id="rId2"/>
  </p:sldMasterIdLst>
  <p:notesMasterIdLst>
    <p:notesMasterId r:id="rId17"/>
  </p:notesMasterIdLst>
  <p:sldIdLst>
    <p:sldId id="256" r:id="rId3"/>
    <p:sldId id="277" r:id="rId4"/>
    <p:sldId id="257" r:id="rId5"/>
    <p:sldId id="258" r:id="rId6"/>
    <p:sldId id="259" r:id="rId7"/>
    <p:sldId id="261" r:id="rId8"/>
    <p:sldId id="272" r:id="rId9"/>
    <p:sldId id="274" r:id="rId10"/>
    <p:sldId id="273" r:id="rId11"/>
    <p:sldId id="260" r:id="rId12"/>
    <p:sldId id="265" r:id="rId13"/>
    <p:sldId id="266" r:id="rId14"/>
    <p:sldId id="267" r:id="rId15"/>
    <p:sldId id="268" r:id="rId16"/>
  </p:sldIdLst>
  <p:sldSz cx="12192000" cy="6858000"/>
  <p:notesSz cx="6858000" cy="9144000"/>
  <p:embeddedFontLst>
    <p:embeddedFont>
      <p:font typeface="Century Gothic" pitchFamily="34" charset="0"/>
      <p:regular r:id="rId18"/>
      <p:bold r:id="rId19"/>
      <p:italic r:id="rId20"/>
      <p:boldItalic r:id="rId21"/>
    </p:embeddedFont>
    <p:embeddedFont>
      <p:font typeface="Calibri" pitchFamily="34" charset="0"/>
      <p:regular r:id="rId22"/>
      <p:bold r:id="rId23"/>
      <p:italic r:id="rId24"/>
      <p:boldItalic r:id="rId25"/>
    </p:embeddedFont>
    <p:embeddedFont>
      <p:font typeface="Lustria" charset="0"/>
      <p:regular r:id="rId26"/>
    </p:embeddedFont>
    <p:embeddedFont>
      <p:font typeface="Bodoni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itchFamily="34" charset="0"/>
        <a:ea typeface="+mn-ea"/>
        <a:cs typeface="Arial" pitchFamily="34" charset="0"/>
        <a:sym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E7BC98D0-6C73-4634-8F61-A0A1E95EC827}">
  <a:tblStyle styleId="{E7BC98D0-6C73-4634-8F61-A0A1E95EC82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3A60439-70B3-48F1-AD2B-08A870B19952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E58B877-CA29-4DDE-9B36-B20ACAED6307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1" d="2"/>
          <a:sy n="1" d="2"/>
        </p:scale>
        <p:origin x="-978" y="-59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1.xml"/><Relationship Id="rId21" Type="http://schemas.openxmlformats.org/officeDocument/2006/relationships/font" Target="fonts/font4.fntdata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7.fntdata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eepak\Downloads\data%20Ver%203.0_Vinita%20Jain_final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eepak\Downloads\data%20Ver%203.0_Vinita%20Jain_final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Category B -Online features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859329370242027"/>
          <c:y val="0.13263255316225966"/>
          <c:w val="0.85585122183051954"/>
          <c:h val="0.45037869747838732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percentage!$B$10</c:f>
              <c:strCache>
                <c:ptCount val="1"/>
                <c:pt idx="0">
                  <c:v>UG</c:v>
                </c:pt>
              </c:strCache>
            </c:strRef>
          </c:tx>
          <c:spPr>
            <a:solidFill>
              <a:srgbClr val="7030A0"/>
            </a:solidFill>
          </c:spPr>
          <c:invertIfNegative val="1"/>
          <c:cat>
            <c:strRef>
              <c:f>percentage!$A$11:$A$17</c:f>
              <c:strCache>
                <c:ptCount val="7"/>
                <c:pt idx="0">
                  <c:v>Email Alerts</c:v>
                </c:pt>
                <c:pt idx="1">
                  <c:v>Boolean Operators</c:v>
                </c:pt>
                <c:pt idx="2">
                  <c:v>Online Journals</c:v>
                </c:pt>
                <c:pt idx="3">
                  <c:v>E books</c:v>
                </c:pt>
                <c:pt idx="4">
                  <c:v>QR Code</c:v>
                </c:pt>
                <c:pt idx="5">
                  <c:v>Website/Library home page</c:v>
                </c:pt>
                <c:pt idx="6">
                  <c:v>Online feedback</c:v>
                </c:pt>
              </c:strCache>
            </c:strRef>
          </c:cat>
          <c:val>
            <c:numRef>
              <c:f>percentage!$B$11:$B$17</c:f>
              <c:numCache>
                <c:formatCode>General</c:formatCode>
                <c:ptCount val="7"/>
                <c:pt idx="0">
                  <c:v>31.2</c:v>
                </c:pt>
                <c:pt idx="1">
                  <c:v>50</c:v>
                </c:pt>
                <c:pt idx="2">
                  <c:v>6.2</c:v>
                </c:pt>
                <c:pt idx="3">
                  <c:v>65</c:v>
                </c:pt>
                <c:pt idx="4">
                  <c:v>45</c:v>
                </c:pt>
                <c:pt idx="5">
                  <c:v>97.5</c:v>
                </c:pt>
                <c:pt idx="6">
                  <c:v>50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4963-46CB-AEE4-0346E75E46A6}"/>
            </c:ext>
          </c:extLst>
        </c:ser>
        <c:ser>
          <c:idx val="1"/>
          <c:order val="1"/>
          <c:tx>
            <c:strRef>
              <c:f>percentage!$C$10</c:f>
              <c:strCache>
                <c:ptCount val="1"/>
                <c:pt idx="0">
                  <c:v>PG</c:v>
                </c:pt>
              </c:strCache>
            </c:strRef>
          </c:tx>
          <c:spPr>
            <a:solidFill>
              <a:srgbClr val="FF0000"/>
            </a:solidFill>
          </c:spPr>
          <c:invertIfNegative val="1"/>
          <c:cat>
            <c:strRef>
              <c:f>percentage!$A$11:$A$17</c:f>
              <c:strCache>
                <c:ptCount val="7"/>
                <c:pt idx="0">
                  <c:v>Email Alerts</c:v>
                </c:pt>
                <c:pt idx="1">
                  <c:v>Boolean Operators</c:v>
                </c:pt>
                <c:pt idx="2">
                  <c:v>Online Journals</c:v>
                </c:pt>
                <c:pt idx="3">
                  <c:v>E books</c:v>
                </c:pt>
                <c:pt idx="4">
                  <c:v>QR Code</c:v>
                </c:pt>
                <c:pt idx="5">
                  <c:v>Website/Library home page</c:v>
                </c:pt>
                <c:pt idx="6">
                  <c:v>Online feedback</c:v>
                </c:pt>
              </c:strCache>
            </c:strRef>
          </c:cat>
          <c:val>
            <c:numRef>
              <c:f>percentage!$C$11:$C$17</c:f>
              <c:numCache>
                <c:formatCode>General</c:formatCode>
                <c:ptCount val="7"/>
                <c:pt idx="0">
                  <c:v>38.4</c:v>
                </c:pt>
                <c:pt idx="1">
                  <c:v>87.7</c:v>
                </c:pt>
                <c:pt idx="2">
                  <c:v>49.2</c:v>
                </c:pt>
                <c:pt idx="3">
                  <c:v>67.7</c:v>
                </c:pt>
                <c:pt idx="4">
                  <c:v>84.6</c:v>
                </c:pt>
                <c:pt idx="5">
                  <c:v>92.3</c:v>
                </c:pt>
                <c:pt idx="6">
                  <c:v>75.3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1-4963-46CB-AEE4-0346E75E46A6}"/>
            </c:ext>
          </c:extLst>
        </c:ser>
        <c:ser>
          <c:idx val="2"/>
          <c:order val="2"/>
          <c:tx>
            <c:strRef>
              <c:f>percentage!$D$10</c:f>
              <c:strCache>
                <c:ptCount val="1"/>
                <c:pt idx="0">
                  <c:v>PC</c:v>
                </c:pt>
              </c:strCache>
            </c:strRef>
          </c:tx>
          <c:spPr>
            <a:solidFill>
              <a:srgbClr val="00B0F0"/>
            </a:solidFill>
          </c:spPr>
          <c:invertIfNegative val="1"/>
          <c:cat>
            <c:strRef>
              <c:f>percentage!$A$11:$A$17</c:f>
              <c:strCache>
                <c:ptCount val="7"/>
                <c:pt idx="0">
                  <c:v>Email Alerts</c:v>
                </c:pt>
                <c:pt idx="1">
                  <c:v>Boolean Operators</c:v>
                </c:pt>
                <c:pt idx="2">
                  <c:v>Online Journals</c:v>
                </c:pt>
                <c:pt idx="3">
                  <c:v>E books</c:v>
                </c:pt>
                <c:pt idx="4">
                  <c:v>QR Code</c:v>
                </c:pt>
                <c:pt idx="5">
                  <c:v>Website/Library home page</c:v>
                </c:pt>
                <c:pt idx="6">
                  <c:v>Online feedback</c:v>
                </c:pt>
              </c:strCache>
            </c:strRef>
          </c:cat>
          <c:val>
            <c:numRef>
              <c:f>percentage!$D$11:$D$17</c:f>
              <c:numCache>
                <c:formatCode>General</c:formatCode>
                <c:ptCount val="7"/>
                <c:pt idx="0">
                  <c:v>72.2</c:v>
                </c:pt>
                <c:pt idx="1">
                  <c:v>56.6</c:v>
                </c:pt>
                <c:pt idx="2">
                  <c:v>5.5</c:v>
                </c:pt>
                <c:pt idx="3">
                  <c:v>44.4</c:v>
                </c:pt>
                <c:pt idx="4">
                  <c:v>76.599999999999994</c:v>
                </c:pt>
                <c:pt idx="5">
                  <c:v>97.7</c:v>
                </c:pt>
                <c:pt idx="6">
                  <c:v>75.5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2-4963-46CB-AEE4-0346E75E46A6}"/>
            </c:ext>
          </c:extLst>
        </c:ser>
        <c:ser>
          <c:idx val="3"/>
          <c:order val="3"/>
          <c:tx>
            <c:strRef>
              <c:f>percentage!$E$10</c:f>
              <c:strCache>
                <c:ptCount val="1"/>
                <c:pt idx="0">
                  <c:v>Res</c:v>
                </c:pt>
              </c:strCache>
            </c:strRef>
          </c:tx>
          <c:spPr>
            <a:solidFill>
              <a:srgbClr val="FFC000"/>
            </a:solidFill>
          </c:spPr>
          <c:invertIfNegative val="1"/>
          <c:cat>
            <c:strRef>
              <c:f>percentage!$A$11:$A$17</c:f>
              <c:strCache>
                <c:ptCount val="7"/>
                <c:pt idx="0">
                  <c:v>Email Alerts</c:v>
                </c:pt>
                <c:pt idx="1">
                  <c:v>Boolean Operators</c:v>
                </c:pt>
                <c:pt idx="2">
                  <c:v>Online Journals</c:v>
                </c:pt>
                <c:pt idx="3">
                  <c:v>E books</c:v>
                </c:pt>
                <c:pt idx="4">
                  <c:v>QR Code</c:v>
                </c:pt>
                <c:pt idx="5">
                  <c:v>Website/Library home page</c:v>
                </c:pt>
                <c:pt idx="6">
                  <c:v>Online feedback</c:v>
                </c:pt>
              </c:strCache>
            </c:strRef>
          </c:cat>
          <c:val>
            <c:numRef>
              <c:f>percentage!$E$11:$E$17</c:f>
              <c:numCache>
                <c:formatCode>General</c:formatCode>
                <c:ptCount val="7"/>
                <c:pt idx="0">
                  <c:v>66.599999999999994</c:v>
                </c:pt>
                <c:pt idx="1">
                  <c:v>66.599999999999994</c:v>
                </c:pt>
                <c:pt idx="2">
                  <c:v>66.599999999999994</c:v>
                </c:pt>
                <c:pt idx="3">
                  <c:v>93.3</c:v>
                </c:pt>
                <c:pt idx="4">
                  <c:v>60</c:v>
                </c:pt>
                <c:pt idx="5">
                  <c:v>100</c:v>
                </c:pt>
                <c:pt idx="6">
                  <c:v>66.599999999999994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3-4963-46CB-AEE4-0346E75E46A6}"/>
            </c:ext>
          </c:extLst>
        </c:ser>
        <c:axId val="2537344"/>
        <c:axId val="2538880"/>
      </c:barChart>
      <c:catAx>
        <c:axId val="2537344"/>
        <c:scaling>
          <c:orientation val="minMax"/>
        </c:scaling>
        <c:axPos val="b"/>
        <c:numFmt formatCode="General" sourceLinked="1"/>
        <c:majorTickMark val="cross"/>
        <c:minorTickMark val="cross"/>
        <c:tickLblPos val="nextTo"/>
        <c:crossAx val="2538880"/>
        <c:crosses val="autoZero"/>
        <c:auto val="1"/>
        <c:lblAlgn val="ctr"/>
        <c:lblOffset val="100"/>
        <c:noMultiLvlLbl val="1"/>
      </c:catAx>
      <c:valAx>
        <c:axId val="2538880"/>
        <c:scaling>
          <c:orientation val="minMax"/>
        </c:scaling>
        <c:axPos val="l"/>
        <c:majorGridlines>
          <c:spPr>
            <a:ln>
              <a:solidFill>
                <a:srgbClr val="D9D9D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Percentage of correct responses</a:t>
                </a:r>
              </a:p>
            </c:rich>
          </c:tx>
          <c:layout>
            <c:manualLayout>
              <c:xMode val="edge"/>
              <c:yMode val="edge"/>
              <c:x val="2.3962770293244597E-2"/>
              <c:y val="0.12560554156524356"/>
            </c:manualLayout>
          </c:layout>
        </c:title>
        <c:numFmt formatCode="General" sourceLinked="1"/>
        <c:majorTickMark val="cross"/>
        <c:minorTickMark val="cross"/>
        <c:tickLblPos val="nextTo"/>
        <c:spPr>
          <a:ln w="47625">
            <a:noFill/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25373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800"/>
            </a:pPr>
            <a:endParaRPr lang="en-US"/>
          </a:p>
        </c:txPr>
      </c:dTable>
    </c:plotArea>
    <c:plotVisOnly val="1"/>
    <c:dispBlanksAs val="zero"/>
    <c:showDLblsOverMax val="1"/>
  </c:chart>
  <c:spPr>
    <a:solidFill>
      <a:srgbClr val="FFFFFF"/>
    </a:solidFill>
  </c:spPr>
  <c:txPr>
    <a:bodyPr/>
    <a:lstStyle/>
    <a:p>
      <a:pPr>
        <a:defRPr sz="1050" b="1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Category C - Research writing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709513405065204"/>
          <c:y val="0.13367957673462366"/>
          <c:w val="0.84730858904417061"/>
          <c:h val="0.46111918854386996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percentage!$B$18</c:f>
              <c:strCache>
                <c:ptCount val="1"/>
                <c:pt idx="0">
                  <c:v>UG</c:v>
                </c:pt>
              </c:strCache>
            </c:strRef>
          </c:tx>
          <c:spPr>
            <a:solidFill>
              <a:srgbClr val="7030A0"/>
            </a:solidFill>
          </c:spPr>
          <c:invertIfNegative val="1"/>
          <c:cat>
            <c:strRef>
              <c:f>percentage!$A$19:$A$28</c:f>
              <c:strCache>
                <c:ptCount val="10"/>
                <c:pt idx="0">
                  <c:v>Copyright</c:v>
                </c:pt>
                <c:pt idx="1">
                  <c:v>Plagiarism</c:v>
                </c:pt>
                <c:pt idx="2">
                  <c:v>Google scholar</c:v>
                </c:pt>
                <c:pt idx="3">
                  <c:v>Shodhganga</c:v>
                </c:pt>
                <c:pt idx="4">
                  <c:v>Peer review Journal</c:v>
                </c:pt>
                <c:pt idx="5">
                  <c:v>References</c:v>
                </c:pt>
                <c:pt idx="6">
                  <c:v>Bibliography</c:v>
                </c:pt>
                <c:pt idx="7">
                  <c:v>Citations</c:v>
                </c:pt>
                <c:pt idx="8">
                  <c:v>Full Text</c:v>
                </c:pt>
                <c:pt idx="9">
                  <c:v>Impact factor</c:v>
                </c:pt>
              </c:strCache>
            </c:strRef>
          </c:cat>
          <c:val>
            <c:numRef>
              <c:f>percentage!$B$19:$B$28</c:f>
              <c:numCache>
                <c:formatCode>General</c:formatCode>
                <c:ptCount val="10"/>
                <c:pt idx="0">
                  <c:v>31.2</c:v>
                </c:pt>
                <c:pt idx="1">
                  <c:v>6.2</c:v>
                </c:pt>
                <c:pt idx="2">
                  <c:v>2.5</c:v>
                </c:pt>
                <c:pt idx="3">
                  <c:v>5</c:v>
                </c:pt>
                <c:pt idx="4">
                  <c:v>1.2</c:v>
                </c:pt>
                <c:pt idx="5">
                  <c:v>17.5</c:v>
                </c:pt>
                <c:pt idx="6">
                  <c:v>22.5</c:v>
                </c:pt>
                <c:pt idx="7">
                  <c:v>1.2</c:v>
                </c:pt>
                <c:pt idx="8">
                  <c:v>1.2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34A7-4837-A49C-56CBC7C34522}"/>
            </c:ext>
          </c:extLst>
        </c:ser>
        <c:ser>
          <c:idx val="1"/>
          <c:order val="1"/>
          <c:tx>
            <c:strRef>
              <c:f>percentage!$C$18</c:f>
              <c:strCache>
                <c:ptCount val="1"/>
                <c:pt idx="0">
                  <c:v>PG</c:v>
                </c:pt>
              </c:strCache>
            </c:strRef>
          </c:tx>
          <c:spPr>
            <a:solidFill>
              <a:srgbClr val="00B0F0"/>
            </a:solidFill>
          </c:spPr>
          <c:invertIfNegative val="1"/>
          <c:cat>
            <c:strRef>
              <c:f>percentage!$A$19:$A$28</c:f>
              <c:strCache>
                <c:ptCount val="10"/>
                <c:pt idx="0">
                  <c:v>Copyright</c:v>
                </c:pt>
                <c:pt idx="1">
                  <c:v>Plagiarism</c:v>
                </c:pt>
                <c:pt idx="2">
                  <c:v>Google scholar</c:v>
                </c:pt>
                <c:pt idx="3">
                  <c:v>Shodhganga</c:v>
                </c:pt>
                <c:pt idx="4">
                  <c:v>Peer review Journal</c:v>
                </c:pt>
                <c:pt idx="5">
                  <c:v>References</c:v>
                </c:pt>
                <c:pt idx="6">
                  <c:v>Bibliography</c:v>
                </c:pt>
                <c:pt idx="7">
                  <c:v>Citations</c:v>
                </c:pt>
                <c:pt idx="8">
                  <c:v>Full Text</c:v>
                </c:pt>
                <c:pt idx="9">
                  <c:v>Impact factor</c:v>
                </c:pt>
              </c:strCache>
            </c:strRef>
          </c:cat>
          <c:val>
            <c:numRef>
              <c:f>percentage!$C$19:$C$28</c:f>
              <c:numCache>
                <c:formatCode>General</c:formatCode>
                <c:ptCount val="10"/>
                <c:pt idx="0">
                  <c:v>58.4</c:v>
                </c:pt>
                <c:pt idx="1">
                  <c:v>29.2</c:v>
                </c:pt>
                <c:pt idx="2">
                  <c:v>30.7</c:v>
                </c:pt>
                <c:pt idx="3">
                  <c:v>7.6</c:v>
                </c:pt>
                <c:pt idx="4">
                  <c:v>15.3</c:v>
                </c:pt>
                <c:pt idx="5">
                  <c:v>33.800000000000004</c:v>
                </c:pt>
                <c:pt idx="6">
                  <c:v>52.3</c:v>
                </c:pt>
                <c:pt idx="7">
                  <c:v>18.399999999999999</c:v>
                </c:pt>
                <c:pt idx="8">
                  <c:v>12.3</c:v>
                </c:pt>
                <c:pt idx="9">
                  <c:v>4.5999999999999996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1-34A7-4837-A49C-56CBC7C34522}"/>
            </c:ext>
          </c:extLst>
        </c:ser>
        <c:ser>
          <c:idx val="2"/>
          <c:order val="2"/>
          <c:tx>
            <c:strRef>
              <c:f>percentage!$D$18</c:f>
              <c:strCache>
                <c:ptCount val="1"/>
                <c:pt idx="0">
                  <c:v>PC</c:v>
                </c:pt>
              </c:strCache>
            </c:strRef>
          </c:tx>
          <c:spPr>
            <a:solidFill>
              <a:srgbClr val="FF0000"/>
            </a:solidFill>
          </c:spPr>
          <c:invertIfNegative val="1"/>
          <c:cat>
            <c:strRef>
              <c:f>percentage!$A$19:$A$28</c:f>
              <c:strCache>
                <c:ptCount val="10"/>
                <c:pt idx="0">
                  <c:v>Copyright</c:v>
                </c:pt>
                <c:pt idx="1">
                  <c:v>Plagiarism</c:v>
                </c:pt>
                <c:pt idx="2">
                  <c:v>Google scholar</c:v>
                </c:pt>
                <c:pt idx="3">
                  <c:v>Shodhganga</c:v>
                </c:pt>
                <c:pt idx="4">
                  <c:v>Peer review Journal</c:v>
                </c:pt>
                <c:pt idx="5">
                  <c:v>References</c:v>
                </c:pt>
                <c:pt idx="6">
                  <c:v>Bibliography</c:v>
                </c:pt>
                <c:pt idx="7">
                  <c:v>Citations</c:v>
                </c:pt>
                <c:pt idx="8">
                  <c:v>Full Text</c:v>
                </c:pt>
                <c:pt idx="9">
                  <c:v>Impact factor</c:v>
                </c:pt>
              </c:strCache>
            </c:strRef>
          </c:cat>
          <c:val>
            <c:numRef>
              <c:f>percentage!$D$19:$D$28</c:f>
              <c:numCache>
                <c:formatCode>General</c:formatCode>
                <c:ptCount val="10"/>
                <c:pt idx="0">
                  <c:v>22.2</c:v>
                </c:pt>
                <c:pt idx="1">
                  <c:v>16.600000000000001</c:v>
                </c:pt>
                <c:pt idx="2">
                  <c:v>13.3</c:v>
                </c:pt>
                <c:pt idx="3">
                  <c:v>6.6</c:v>
                </c:pt>
                <c:pt idx="4">
                  <c:v>2.2000000000000002</c:v>
                </c:pt>
                <c:pt idx="5">
                  <c:v>48.8</c:v>
                </c:pt>
                <c:pt idx="6">
                  <c:v>16.600000000000001</c:v>
                </c:pt>
                <c:pt idx="7">
                  <c:v>0</c:v>
                </c:pt>
                <c:pt idx="8">
                  <c:v>4.4000000000000004</c:v>
                </c:pt>
                <c:pt idx="9">
                  <c:v>0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2-34A7-4837-A49C-56CBC7C34522}"/>
            </c:ext>
          </c:extLst>
        </c:ser>
        <c:ser>
          <c:idx val="3"/>
          <c:order val="3"/>
          <c:tx>
            <c:strRef>
              <c:f>percentage!$E$18</c:f>
              <c:strCache>
                <c:ptCount val="1"/>
                <c:pt idx="0">
                  <c:v>Res</c:v>
                </c:pt>
              </c:strCache>
            </c:strRef>
          </c:tx>
          <c:spPr>
            <a:solidFill>
              <a:srgbClr val="FFC000"/>
            </a:solidFill>
          </c:spPr>
          <c:invertIfNegative val="1"/>
          <c:cat>
            <c:strRef>
              <c:f>percentage!$A$19:$A$28</c:f>
              <c:strCache>
                <c:ptCount val="10"/>
                <c:pt idx="0">
                  <c:v>Copyright</c:v>
                </c:pt>
                <c:pt idx="1">
                  <c:v>Plagiarism</c:v>
                </c:pt>
                <c:pt idx="2">
                  <c:v>Google scholar</c:v>
                </c:pt>
                <c:pt idx="3">
                  <c:v>Shodhganga</c:v>
                </c:pt>
                <c:pt idx="4">
                  <c:v>Peer review Journal</c:v>
                </c:pt>
                <c:pt idx="5">
                  <c:v>References</c:v>
                </c:pt>
                <c:pt idx="6">
                  <c:v>Bibliography</c:v>
                </c:pt>
                <c:pt idx="7">
                  <c:v>Citations</c:v>
                </c:pt>
                <c:pt idx="8">
                  <c:v>Full Text</c:v>
                </c:pt>
                <c:pt idx="9">
                  <c:v>Impact factor</c:v>
                </c:pt>
              </c:strCache>
            </c:strRef>
          </c:cat>
          <c:val>
            <c:numRef>
              <c:f>percentage!$E$19:$E$28</c:f>
              <c:numCache>
                <c:formatCode>General</c:formatCode>
                <c:ptCount val="10"/>
                <c:pt idx="0">
                  <c:v>66.599999999999994</c:v>
                </c:pt>
                <c:pt idx="1">
                  <c:v>100</c:v>
                </c:pt>
                <c:pt idx="2">
                  <c:v>60</c:v>
                </c:pt>
                <c:pt idx="3">
                  <c:v>66.599999999999994</c:v>
                </c:pt>
                <c:pt idx="4">
                  <c:v>100</c:v>
                </c:pt>
                <c:pt idx="5">
                  <c:v>100</c:v>
                </c:pt>
                <c:pt idx="6">
                  <c:v>93.3</c:v>
                </c:pt>
                <c:pt idx="7">
                  <c:v>80</c:v>
                </c:pt>
                <c:pt idx="8">
                  <c:v>80</c:v>
                </c:pt>
                <c:pt idx="9">
                  <c:v>86.6</c:v>
                </c:pt>
              </c:numCache>
            </c:numRef>
          </c:val>
          <c:extLst xmlns:c16r2="http://schemas.microsoft.com/office/drawing/2015/06/chart"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3-34A7-4837-A49C-56CBC7C34522}"/>
            </c:ext>
          </c:extLst>
        </c:ser>
        <c:axId val="72520832"/>
        <c:axId val="72522368"/>
      </c:barChart>
      <c:catAx>
        <c:axId val="72520832"/>
        <c:scaling>
          <c:orientation val="minMax"/>
        </c:scaling>
        <c:axPos val="b"/>
        <c:numFmt formatCode="General" sourceLinked="1"/>
        <c:majorTickMark val="cross"/>
        <c:minorTickMark val="cross"/>
        <c:tickLblPos val="nextTo"/>
        <c:crossAx val="72522368"/>
        <c:crosses val="autoZero"/>
        <c:auto val="1"/>
        <c:lblAlgn val="ctr"/>
        <c:lblOffset val="100"/>
        <c:noMultiLvlLbl val="1"/>
      </c:catAx>
      <c:valAx>
        <c:axId val="72522368"/>
        <c:scaling>
          <c:orientation val="minMax"/>
        </c:scaling>
        <c:axPos val="l"/>
        <c:majorGridlines>
          <c:spPr>
            <a:ln>
              <a:solidFill>
                <a:srgbClr val="D9D9D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Percentage of Correct Responses</a:t>
                </a:r>
              </a:p>
            </c:rich>
          </c:tx>
          <c:layout>
            <c:manualLayout>
              <c:xMode val="edge"/>
              <c:yMode val="edge"/>
              <c:x val="3.0862636277212866E-2"/>
              <c:y val="9.6524743938509364E-2"/>
            </c:manualLayout>
          </c:layout>
        </c:title>
        <c:numFmt formatCode="General" sourceLinked="1"/>
        <c:majorTickMark val="cross"/>
        <c:minorTickMark val="cross"/>
        <c:tickLblPos val="nextTo"/>
        <c:spPr>
          <a:ln w="47625">
            <a:noFill/>
          </a:ln>
        </c:spPr>
        <c:crossAx val="72520832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solidFill>
          <a:srgbClr val="FFFFFF"/>
        </a:solidFill>
      </c:spPr>
    </c:plotArea>
    <c:plotVisOnly val="1"/>
    <c:dispBlanksAs val="zero"/>
    <c:showDLblsOverMax val="1"/>
  </c:chart>
  <c:spPr>
    <a:solidFill>
      <a:srgbClr val="FFFFFF"/>
    </a:solidFill>
  </c:spPr>
  <c:txPr>
    <a:bodyPr/>
    <a:lstStyle/>
    <a:p>
      <a:pPr>
        <a:defRPr sz="1400" b="1"/>
      </a:pPr>
      <a:endParaRPr lang="en-US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</p:sp>
      <p:sp>
        <p:nvSpPr>
          <p:cNvPr id="40963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itchFamily="34" charset="0"/>
      <a:defRPr sz="1400">
        <a:solidFill>
          <a:srgbClr val="000000"/>
        </a:solidFill>
        <a:latin typeface="Arial"/>
        <a:ea typeface="Arial"/>
        <a:cs typeface="Arial"/>
        <a:sym typeface="Arial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Google Shape;236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Google Shape;237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Google Shape;242;p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Google Shape;243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Google Shape;262;p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r>
              <a:rPr lang="en-US" altLang="en-US" sz="11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Every year we need to take IL program during the month of June-July</a:t>
            </a:r>
            <a:br>
              <a:rPr lang="en-US" altLang="en-US" sz="11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Google Shape;263;p3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Google Shape;27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Google Shape;27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Google Shape;289;p6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Google Shape;290;p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Google Shape;324;p10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07" name="Google Shape;325;p10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Google Shape;332;p1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Google Shape;333;p1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Google Shape;341;p12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155" name="Google Shape;342;p1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Google Shape;349;p13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Google Shape;350;p13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3;p2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2147483646 w 372"/>
              <a:gd name="T1" fmla="*/ 2147483646 h 166"/>
              <a:gd name="T2" fmla="*/ 2147483646 w 372"/>
              <a:gd name="T3" fmla="*/ 2147483646 h 166"/>
              <a:gd name="T4" fmla="*/ 2147483646 w 372"/>
              <a:gd name="T5" fmla="*/ 2147483646 h 166"/>
              <a:gd name="T6" fmla="*/ 2147483646 w 372"/>
              <a:gd name="T7" fmla="*/ 2147483646 h 166"/>
              <a:gd name="T8" fmla="*/ 2147483646 w 372"/>
              <a:gd name="T9" fmla="*/ 2147483646 h 166"/>
              <a:gd name="T10" fmla="*/ 2147483646 w 372"/>
              <a:gd name="T11" fmla="*/ 2147483646 h 166"/>
              <a:gd name="T12" fmla="*/ 2147483646 w 372"/>
              <a:gd name="T13" fmla="*/ 2147483646 h 166"/>
              <a:gd name="T14" fmla="*/ 2147483646 w 372"/>
              <a:gd name="T15" fmla="*/ 0 h 166"/>
              <a:gd name="T16" fmla="*/ 0 w 372"/>
              <a:gd name="T17" fmla="*/ 0 h 166"/>
              <a:gd name="T18" fmla="*/ 0 w 372"/>
              <a:gd name="T19" fmla="*/ 2147483646 h 166"/>
              <a:gd name="T20" fmla="*/ 2147483646 w 372"/>
              <a:gd name="T21" fmla="*/ 2147483646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Google Shape;41;p2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42;p2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44;p2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D3D9-AF18-4381-9D10-1C0E2E699E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9;p11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05" name="Google Shape;105;p11"/>
          <p:cNvSpPr txBox="1"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6" name="Google Shape;106;p11"/>
          <p:cNvSpPr txBox="1"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107;p11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08;p11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10;p11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E6F19-40A2-411F-A47E-821DE052F41E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17;p12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6" name="Google Shape;119;p1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“</a:t>
            </a:r>
            <a:endParaRPr lang="en-US" altLang="en-US"/>
          </a:p>
        </p:txBody>
      </p:sp>
      <p:sp>
        <p:nvSpPr>
          <p:cNvPr id="7" name="Google Shape;120;p1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”</a:t>
            </a:r>
            <a:endParaRPr lang="en-US" altLang="en-US"/>
          </a:p>
        </p:txBody>
      </p:sp>
      <p:sp>
        <p:nvSpPr>
          <p:cNvPr id="112" name="Google Shape;112;p12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3" name="Google Shape;113;p12"/>
          <p:cNvSpPr txBox="1">
            <a:spLocks noGrp="1"/>
          </p:cNvSpPr>
          <p:nvPr>
            <p:ph type="body" idx="1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4" name="Google Shape;114;p12"/>
          <p:cNvSpPr txBox="1">
            <a:spLocks noGrp="1"/>
          </p:cNvSpPr>
          <p:nvPr>
            <p:ph type="body" idx="2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15;p12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Google Shape;116;p12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Google Shape;118;p12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6FAFA-3F13-4C31-B3F1-8C06B50E7F26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6;p13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22" name="Google Shape;122;p13"/>
          <p:cNvSpPr txBox="1"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body" idx="1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124;p13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25;p13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27;p13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4148E-B012-4AA0-B446-313EB26603EF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34;p14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6" name="Google Shape;136;p1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“</a:t>
            </a:r>
            <a:endParaRPr lang="en-US" altLang="en-US"/>
          </a:p>
        </p:txBody>
      </p:sp>
      <p:sp>
        <p:nvSpPr>
          <p:cNvPr id="7" name="Google Shape;137;p1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”</a:t>
            </a:r>
            <a:endParaRPr lang="en-US" altLang="en-US"/>
          </a:p>
        </p:txBody>
      </p:sp>
      <p:sp>
        <p:nvSpPr>
          <p:cNvPr id="129" name="Google Shape;129;p14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0" name="Google Shape;130;p14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1" name="Google Shape;131;p14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32;p14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Google Shape;133;p14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Google Shape;135;p14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F470F-3822-407A-B60E-96175D0195DD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4;p15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0" name="Google Shape;140;p15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1" name="Google Shape;141;p15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42;p15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43;p15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Google Shape;145;p15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F916-B4B3-426C-AF72-EEF1ADD0EA6A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51;p16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149;p16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50;p16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52;p16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CF6B5-BB16-44CF-9916-22E5F09BAE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58;p17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54" name="Google Shape;154;p17"/>
          <p:cNvSpPr txBox="1">
            <a:spLocks noGrp="1"/>
          </p:cNvSpPr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5" name="Google Shape;155;p17"/>
          <p:cNvSpPr txBox="1">
            <a:spLocks noGrp="1"/>
          </p:cNvSpPr>
          <p:nvPr>
            <p:ph type="body" idx="1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156;p17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57;p17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59;p17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A3C2-FB31-43AE-B854-1A2E2DB1BA18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69;p19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170;p19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71;p19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B32A2-F8FE-497D-9F61-386A64A51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" name="Google Shape;174;p20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Google Shape;175;p20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176;p20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1718225-B023-4881-9072-431A0A91EB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" name="Google Shape;180;p21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181;p21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82;p21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DFBB-55BA-4FFF-B21D-EB8F401A90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0;p3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48;p3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49;p3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51;p3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0B1C-352F-47E2-BE18-7B3260899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63;p1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164;p1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65;p1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8CB19-65CF-498D-8728-4D75EE7CA619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193;p23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94;p23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95;p23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A320F-811F-4A84-9947-5BC4E468E8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9" name="Google Shape;199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1" name="Google Shape;201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" name="Google Shape;202;p24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Google Shape;203;p24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Google Shape;204;p24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AD58-82A3-41B7-AA04-C899C30C48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Google Shape;164;p1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Google Shape;165;p1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6F5EC-A71E-4873-82FA-96F03FDF9D91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12" name="Google Shape;212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213;p26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214;p26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215;p26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60C7-EBC6-480D-8567-A4117C0865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219" name="Google Shape;219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63;p1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64;p1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65;p1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F140B-EDB2-4F9A-993E-C99BF8FE0E4A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226;p2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227;p2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228;p2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3B40A-B6E2-4D0C-BF2D-52757E590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63;p1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164;p1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165;p1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409DF-8C38-4308-A1CD-0F1173D6B87B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7;p4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55;p4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56;p4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58;p4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16029-929B-4000-BC06-C2F06881B5FB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5;p5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63;p5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64;p5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Google Shape;66;p5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82B2C-0D6A-4606-8FBA-1CF9466060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5;p6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Google Shape;71;p6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Google Shape;72;p6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3;p6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Google Shape;74;p6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Google Shape;76;p6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E05AD-65DE-4086-9F76-92F32B7A1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81;p7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78" name="Google Shape;78;p7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Google Shape;79;p7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80;p7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Google Shape;82;p7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875A096-4F6B-427D-B1E5-2CA72B5C7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6;p8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" name="Google Shape;84;p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Google Shape;85;p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Google Shape;87;p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F7E8-CB39-44E2-8A77-51CE73FFD56D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4;p9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sz="20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body" idx="1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1" name="Google Shape;91;p9"/>
          <p:cNvSpPr txBox="1">
            <a:spLocks noGrp="1"/>
          </p:cNvSpPr>
          <p:nvPr>
            <p:ph type="body" idx="2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92;p9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93;p9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Google Shape;95;p9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0F66C-8CFF-47B4-B9A3-50CC18E400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2;p10">
            <a:extLst>
              <a:ext uri="{FF2B5EF4-FFF2-40B4-BE49-F238E27FC236}"/>
            </a:extLst>
          </p:cNvPr>
          <p:cNvSpPr>
            <a:spLocks/>
          </p:cNvSpPr>
          <p:nvPr/>
        </p:nvSpPr>
        <p:spPr bwMode="auto">
          <a:xfrm rot="10800000" flipH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97" name="Google Shape;97;p10"/>
          <p:cNvSpPr txBox="1"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8" name="Google Shape;98;p10"/>
          <p:cNvSpPr>
            <a:spLocks noGrp="1"/>
          </p:cNvSpPr>
          <p:nvPr>
            <p:ph type="pic" idx="2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noProof="0">
                <a:sym typeface="Century Gothic"/>
              </a:rPr>
              <a:t>Click icon to add picture</a:t>
            </a:r>
            <a:endParaRPr noProof="0">
              <a:sym typeface="Century Gothic"/>
            </a:endParaRPr>
          </a:p>
        </p:txBody>
      </p:sp>
      <p:sp>
        <p:nvSpPr>
          <p:cNvPr id="99" name="Google Shape;99;p10"/>
          <p:cNvSpPr txBox="1">
            <a:spLocks noGrp="1"/>
          </p:cNvSpPr>
          <p:nvPr>
            <p:ph type="body" idx="1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00;p10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Google Shape;101;p10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Google Shape;103;p10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E3760-30F9-4C8F-A7DC-AAE936A23B97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oogle Shape;6;p1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Google Shape;7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7" name="Google Shape;8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8" name="Google Shape;9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9" name="Google Shape;10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0" name="Google Shape;11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1" name="Google Shape;12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2" name="Google Shape;13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3" name="Google Shape;14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4" name="Google Shape;15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5" name="Google Shape;16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6" name="Google Shape;17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57" name="Google Shape;18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bg2">
                <a:alpha val="2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027" name="Google Shape;19;p1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Google Shape;20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6627813" y="194833"/>
              <a:ext cx="408933" cy="3646504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5" name="Google Shape;21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061730" y="3771618"/>
              <a:ext cx="349763" cy="1310216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6" name="Google Shape;22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39105" y="5052893"/>
              <a:ext cx="357653" cy="82085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7" name="Google Shape;23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036746" y="3811082"/>
              <a:ext cx="457585" cy="1853508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8" name="Google Shape;24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6993355" y="1263001"/>
              <a:ext cx="144639" cy="2508617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39" name="Google Shape;25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525889" y="5640911"/>
              <a:ext cx="111767" cy="232840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0" name="Google Shape;26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020967" y="3599290"/>
              <a:ext cx="68375" cy="423584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1" name="Google Shape;27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11493" y="2802110"/>
              <a:ext cx="1168945" cy="2250783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2" name="Google Shape;28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94331" y="5664590"/>
              <a:ext cx="99932" cy="209161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3" name="Google Shape;29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11493" y="5081833"/>
              <a:ext cx="114396" cy="559078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4" name="Google Shape;30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11493" y="4977910"/>
              <a:ext cx="32872" cy="189429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045" name="Google Shape;31;p1">
              <a:extLst>
                <a:ext uri="{FF2B5EF4-FFF2-40B4-BE49-F238E27FC236}"/>
              </a:extLst>
            </p:cNvPr>
            <p:cNvSpPr>
              <a:spLocks/>
            </p:cNvSpPr>
            <p:nvPr/>
          </p:nvSpPr>
          <p:spPr bwMode="auto">
            <a:xfrm>
              <a:off x="7439105" y="5434381"/>
              <a:ext cx="174882" cy="439370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/>
            </a:extLst>
          </p:spPr>
          <p:txBody>
            <a:bodyPr lIns="91425" tIns="91425" rIns="91425" bIns="91425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8" name="Google Shape;32;p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563" cy="6858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/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Google Shape;33;p1"/>
          <p:cNvSpPr txBox="1"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itchFamily="34" charset="0"/>
            </a:endParaRPr>
          </a:p>
        </p:txBody>
      </p:sp>
      <p:sp>
        <p:nvSpPr>
          <p:cNvPr id="1030" name="Google Shape;34;p1"/>
          <p:cNvSpPr txBox="1"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itchFamily="34" charset="0"/>
            </a:endParaRPr>
          </a:p>
        </p:txBody>
      </p:sp>
      <p:sp>
        <p:nvSpPr>
          <p:cNvPr id="1031" name="Google Shape;35;p1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0361613" y="6130925"/>
            <a:ext cx="1146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900">
                <a:solidFill>
                  <a:srgbClr val="888888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2" name="Google Shape;36;p1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2589213" y="6135688"/>
            <a:ext cx="762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900">
                <a:solidFill>
                  <a:srgbClr val="888888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3" name="Google Shape;37;p1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531813" y="787400"/>
            <a:ext cx="7794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2000"/>
              <a:buFont typeface="Arial" panose="020B0604020202020204" pitchFamily="34" charset="0"/>
              <a:buNone/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1490CA59-9B12-4D4F-B8EC-AFC617B5E7DB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  <p:sldLayoutId id="2147483916" r:id="rId13"/>
    <p:sldLayoutId id="2147483917" r:id="rId14"/>
    <p:sldLayoutId id="2147483918" r:id="rId15"/>
    <p:sldLayoutId id="2147483919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161;p18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itchFamily="34" charset="0"/>
            </a:endParaRPr>
          </a:p>
        </p:txBody>
      </p:sp>
      <p:sp>
        <p:nvSpPr>
          <p:cNvPr id="2051" name="Google Shape;162;p18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itchFamily="34" charset="0"/>
            </a:endParaRPr>
          </a:p>
        </p:txBody>
      </p:sp>
      <p:sp>
        <p:nvSpPr>
          <p:cNvPr id="2052" name="Google Shape;163;p18">
            <a:extLst>
              <a:ext uri="{FF2B5EF4-FFF2-40B4-BE49-F238E27FC236}"/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Google Shape;164;p18">
            <a:extLst>
              <a:ext uri="{FF2B5EF4-FFF2-40B4-BE49-F238E27FC236}"/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Google Shape;165;p18">
            <a:extLst>
              <a:ext uri="{FF2B5EF4-FFF2-40B4-BE49-F238E27FC236}"/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</a:defRPr>
            </a:lvl1pPr>
          </a:lstStyle>
          <a:p>
            <a:pPr>
              <a:defRPr/>
            </a:pPr>
            <a:fld id="{FC8A4F17-E6BD-4222-8CF9-2D9A60F78C12}" type="slidenum">
              <a:rPr lang="en-US" altLang="en-US"/>
              <a:pPr>
                <a:defRPr/>
              </a:pPr>
              <a:t>‹#›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00" r:id="rId4"/>
    <p:sldLayoutId id="2147483923" r:id="rId5"/>
    <p:sldLayoutId id="2147483924" r:id="rId6"/>
    <p:sldLayoutId id="2147483901" r:id="rId7"/>
    <p:sldLayoutId id="2147483925" r:id="rId8"/>
    <p:sldLayoutId id="2147483902" r:id="rId9"/>
    <p:sldLayoutId id="2147483926" r:id="rId10"/>
    <p:sldLayoutId id="214748390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itchFamily="34" charset="0"/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239;p30"/>
          <p:cNvSpPr txBox="1">
            <a:spLocks noGrp="1"/>
          </p:cNvSpPr>
          <p:nvPr>
            <p:ph type="ctrTitle"/>
          </p:nvPr>
        </p:nvSpPr>
        <p:spPr>
          <a:xfrm>
            <a:off x="163513" y="1603375"/>
            <a:ext cx="11682412" cy="3965575"/>
          </a:xfrm>
        </p:spPr>
        <p:txBody>
          <a:bodyPr anchor="ctr"/>
          <a:lstStyle/>
          <a:p>
            <a:pPr algn="r" eaLnBrk="1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D0D0D"/>
              </a:buClr>
              <a:buSzPts val="2900"/>
              <a:buFont typeface="Twentieth Century"/>
              <a:buNone/>
            </a:pPr>
            <a:r>
              <a:rPr lang="en-US" altLang="en-US" sz="4400" b="1" smtClean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Do students understand information literacy in the digital era? Role of libraries and librarians to prepare college students for the future</a:t>
            </a:r>
            <a:r>
              <a:rPr lang="en-US" altLang="en-US" sz="4400" smtClean="0">
                <a:solidFill>
                  <a:srgbClr val="0D0D0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/>
            </a:r>
            <a:br>
              <a:rPr lang="en-US" altLang="en-US" sz="4400" smtClean="0">
                <a:solidFill>
                  <a:srgbClr val="0D0D0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</a:br>
            <a:endParaRPr lang="en-US" altLang="en-US" sz="4400" smtClean="0">
              <a:solidFill>
                <a:srgbClr val="262626"/>
              </a:solidFill>
              <a:latin typeface="Century Gothic" pitchFamily="34" charset="0"/>
              <a:cs typeface="Arial" pitchFamily="34" charset="0"/>
              <a:sym typeface="Century Gothic" pitchFamily="34" charset="0"/>
            </a:endParaRPr>
          </a:p>
        </p:txBody>
      </p:sp>
      <p:sp>
        <p:nvSpPr>
          <p:cNvPr id="26627" name="Google Shape;240;p30"/>
          <p:cNvSpPr txBox="1">
            <a:spLocks noGrp="1"/>
          </p:cNvSpPr>
          <p:nvPr>
            <p:ph type="subTitle" idx="1"/>
          </p:nvPr>
        </p:nvSpPr>
        <p:spPr>
          <a:xfrm>
            <a:off x="3603625" y="4394200"/>
            <a:ext cx="7505700" cy="1365250"/>
          </a:xfrm>
        </p:spPr>
        <p:txBody>
          <a:bodyPr anchor="ctr"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altLang="en-US" sz="2000" smtClean="0">
                <a:solidFill>
                  <a:srgbClr val="0D0D0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Dr. Vinita Jain </a:t>
            </a:r>
            <a:endParaRPr lang="en-US" altLang="en-US" sz="2800" smtClean="0">
              <a:latin typeface="Century Gothic" pitchFamily="34" charset="0"/>
              <a:cs typeface="Arial" pitchFamily="34" charset="0"/>
              <a:sym typeface="Century Gothic" pitchFamily="34" charset="0"/>
            </a:endParaRPr>
          </a:p>
          <a:p>
            <a:pPr marL="0" indent="0" eaLnBrk="1" hangingPunct="1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altLang="en-US" sz="2000" smtClean="0">
                <a:solidFill>
                  <a:srgbClr val="0D0D0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Maharshi Dayanand College of Arts, Sc. &amp; Commerce, Mumbai</a:t>
            </a:r>
            <a:endParaRPr lang="en-US" altLang="en-US" sz="2800" smtClean="0">
              <a:latin typeface="Century Gothic" pitchFamily="34" charset="0"/>
              <a:cs typeface="Arial" pitchFamily="34" charset="0"/>
              <a:sym typeface="Century Gothic" pitchFamily="34" charset="0"/>
            </a:endParaRPr>
          </a:p>
          <a:p>
            <a:pPr marL="0" indent="0" eaLnBrk="1" hangingPunct="1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Font typeface="Noto Sans Symbols"/>
              <a:buNone/>
            </a:pPr>
            <a:r>
              <a:rPr lang="en-US" altLang="en-US" sz="2000" smtClean="0">
                <a:solidFill>
                  <a:srgbClr val="0D0D0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vdjain08@gmail.com</a:t>
            </a:r>
            <a:endParaRPr lang="en-US" altLang="en-US" sz="2800" smtClean="0">
              <a:latin typeface="Century Gothic" pitchFamily="34" charset="0"/>
              <a:cs typeface="Arial" pitchFamily="34" charset="0"/>
              <a:sym typeface="Century Gothic" pitchFamily="34" charset="0"/>
            </a:endParaRPr>
          </a:p>
          <a:p>
            <a:pPr marL="0" indent="0" eaLnBrk="1" hangingPunct="1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Font typeface="Noto Sans Symbols"/>
              <a:buNone/>
            </a:pPr>
            <a:endParaRPr lang="en-US" altLang="en-US" sz="1800" smtClean="0">
              <a:solidFill>
                <a:srgbClr val="0D0D0D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400" cy="22621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entury Gothic" pitchFamily="34" charset="0"/>
              <a:buNone/>
            </a:pPr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Subtitle 2"/>
          <p:cNvSpPr txBox="1"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/>
          <a:lstStyle/>
          <a:p>
            <a:pPr marL="0" indent="0" eaLnBrk="1" hangingPunct="1">
              <a:spcAft>
                <a:spcPct val="0"/>
              </a:spcAft>
            </a:pPr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327;p39"/>
          <p:cNvSpPr txBox="1">
            <a:spLocks noGrp="1"/>
          </p:cNvSpPr>
          <p:nvPr>
            <p:ph type="title"/>
          </p:nvPr>
        </p:nvSpPr>
        <p:spPr>
          <a:xfrm>
            <a:off x="838200" y="122238"/>
            <a:ext cx="10515600" cy="5603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Times New Roman" pitchFamily="18" charset="0"/>
              <a:buNone/>
            </a:pPr>
            <a:r>
              <a:rPr lang="en-US" altLang="en-US" sz="44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Recommendations</a:t>
            </a:r>
          </a:p>
        </p:txBody>
      </p:sp>
      <p:sp>
        <p:nvSpPr>
          <p:cNvPr id="36867" name="Google Shape;328;p39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6868" name="Google Shape;329;p39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  <p:graphicFrame>
        <p:nvGraphicFramePr>
          <p:cNvPr id="330" name="Google Shape;330;p39">
            <a:extLst>
              <a:ext uri="{FF2B5EF4-FFF2-40B4-BE49-F238E27FC236}"/>
            </a:extLst>
          </p:cNvPr>
          <p:cNvGraphicFramePr/>
          <p:nvPr/>
        </p:nvGraphicFramePr>
        <p:xfrm>
          <a:off x="269875" y="682625"/>
          <a:ext cx="11495088" cy="5837284"/>
        </p:xfrm>
        <a:graphic>
          <a:graphicData uri="http://schemas.openxmlformats.org/drawingml/2006/table">
            <a:tbl>
              <a:tblPr firstRow="1" bandRow="1">
                <a:noFill/>
                <a:tableStyleId>{EE58B877-CA29-4DDE-9B36-B20ACAED6307}</a:tableStyleId>
              </a:tblPr>
              <a:tblGrid>
                <a:gridCol w="4290351">
                  <a:extLst>
                    <a:ext uri="{9D8B030D-6E8A-4147-A177-3AD203B41FA5}"/>
                  </a:extLst>
                </a:gridCol>
                <a:gridCol w="3355882">
                  <a:extLst>
                    <a:ext uri="{9D8B030D-6E8A-4147-A177-3AD203B41FA5}"/>
                  </a:extLst>
                </a:gridCol>
                <a:gridCol w="3848855">
                  <a:extLst>
                    <a:ext uri="{9D8B030D-6E8A-4147-A177-3AD203B41FA5}"/>
                  </a:extLst>
                </a:gridCol>
              </a:tblGrid>
              <a:tr h="64519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For Users</a:t>
                      </a:r>
                      <a:endParaRPr sz="32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For Librarians</a:t>
                      </a:r>
                      <a:endParaRPr sz="2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en-US" sz="28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For HEIs</a:t>
                      </a:r>
                      <a:endParaRPr sz="2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  <a:tr h="86419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Regular Feedback is Required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Coordination with faculty members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IL should include in the curriculum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  <a:tr h="118869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IL can be arranged as per type of users, It can be flexible  as per need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Prepare a glossary of important terminology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Include choice based credit courses to understand technology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  <a:tr h="118869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6-10 hours of training is required to use the library resources optimum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Self Analysis / Self Motivation is a must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Train the teachers to focus on digital technology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  <a:tr h="82293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Micro level instruction program arranged for research scholars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Design IL program for internal staff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Induction program for new recruiters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  <a:tr h="112753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Social media can be used to update the users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Continuous professional development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Awareness about Plagiarism, Citations &amp; Copyright issues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4" marR="91454" marT="45714" marB="45714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Google Shape;335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63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4400"/>
              <a:buFont typeface="Calibri" pitchFamily="34" charset="0"/>
              <a:buNone/>
            </a:pPr>
            <a:r>
              <a:rPr lang="en-US" altLang="en-US" sz="44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Conclusion</a:t>
            </a:r>
            <a:r>
              <a:rPr lang="en-US" altLang="en-US" sz="44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/>
            </a:r>
            <a:br>
              <a:rPr lang="en-US" altLang="en-US" sz="44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endParaRPr lang="en-US" altLang="en-US" sz="4400" smtClean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336" name="Google Shape;336;p40">
            <a:extLst>
              <a:ext uri="{FF2B5EF4-FFF2-40B4-BE49-F238E27FC236}"/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8763" y="1228725"/>
            <a:ext cx="11642725" cy="4948238"/>
          </a:xfrm>
        </p:spPr>
        <p:txBody>
          <a:bodyPr/>
          <a:lstStyle/>
          <a:p>
            <a:pPr marL="228600" indent="-228600" algn="just" eaLnBrk="1" fontAlgn="auto" hangingPunct="1">
              <a:spcBef>
                <a:spcPts val="0"/>
              </a:spcBef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program a regular activity 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HEIs. 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228600" algn="just" eaLnBrk="1" fontAlgn="auto" hangingPunct="1"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Keeping up to date is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real challenge to librarians </a:t>
            </a:r>
            <a:endParaRPr sz="26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228600" algn="just" eaLnBrk="1" fontAlgn="auto" hangingPunct="1"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College students are not really keen to use library, however their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perception about library is changed after attending IL program 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start using the library facility. 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228600" algn="just" eaLnBrk="1" fontAlgn="auto" hangingPunct="1"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Students are very happy to use online features available through their smartphones, but again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usage are not satisfactory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228600" algn="just" eaLnBrk="1" fontAlgn="auto" hangingPunct="1"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Digital resources goes unutilized if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users are unaware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how to use it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228600" algn="just" eaLnBrk="1" fontAlgn="auto" hangingPunct="1">
              <a:buSzPts val="2600"/>
              <a:buFont typeface="Arial"/>
              <a:buChar char="•"/>
              <a:defRPr/>
            </a:pP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Understanding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digital literacy level is </a:t>
            </a:r>
            <a:r>
              <a:rPr lang="en-US" sz="2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in researchers and post graduate students</a:t>
            </a:r>
            <a:r>
              <a:rPr lang="en-US" sz="2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compare to under graduate and professional course students.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indent="-63500" algn="just" eaLnBrk="1" fontAlgn="auto" hangingPunct="1">
              <a:buSzPts val="2600"/>
              <a:buFont typeface="Arial"/>
              <a:buNone/>
              <a:defRPr/>
            </a:pPr>
            <a:endParaRPr sz="2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892" name="Google Shape;337;p40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7893" name="Google Shape;338;p40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  <p:pic>
        <p:nvPicPr>
          <p:cNvPr id="37894" name="Google Shape;339;p40" descr="Image result for information literacy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39188" y="195263"/>
            <a:ext cx="2614612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Google Shape;344;p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4400"/>
              <a:buFont typeface="Calibri" pitchFamily="34" charset="0"/>
              <a:buNone/>
            </a:pPr>
            <a:r>
              <a:rPr lang="en-US" altLang="en-US" sz="4400" b="1" smtClean="0">
                <a:latin typeface="Calibri" pitchFamily="34" charset="0"/>
                <a:cs typeface="Arial" pitchFamily="34" charset="0"/>
                <a:sym typeface="Calibri" pitchFamily="34" charset="0"/>
              </a:rPr>
              <a:t>References: </a:t>
            </a:r>
            <a:r>
              <a:rPr lang="en-US" altLang="en-US" sz="4400" smtClean="0">
                <a:latin typeface="Calibri" pitchFamily="34" charset="0"/>
                <a:cs typeface="Arial" pitchFamily="34" charset="0"/>
                <a:sym typeface="Calibri" pitchFamily="34" charset="0"/>
              </a:rPr>
              <a:t/>
            </a:r>
            <a:br>
              <a:rPr lang="en-US" altLang="en-US" sz="4400" smtClean="0">
                <a:latin typeface="Calibri" pitchFamily="34" charset="0"/>
                <a:cs typeface="Arial" pitchFamily="34" charset="0"/>
                <a:sym typeface="Calibri" pitchFamily="34" charset="0"/>
              </a:rPr>
            </a:br>
            <a:endParaRPr lang="en-US" altLang="en-US" sz="44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345" name="Google Shape;345;p41">
            <a:extLst>
              <a:ext uri="{FF2B5EF4-FFF2-40B4-BE49-F238E27FC236}"/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8763" y="1119188"/>
            <a:ext cx="11669712" cy="5568950"/>
          </a:xfrm>
        </p:spPr>
        <p:txBody>
          <a:bodyPr/>
          <a:lstStyle/>
          <a:p>
            <a:pPr marL="228600" indent="-228600" eaLnBrk="1" fontAlgn="auto" hangingPunct="1">
              <a:lnSpc>
                <a:spcPct val="70000"/>
              </a:lnSpc>
              <a:spcBef>
                <a:spcPts val="0"/>
              </a:spcBef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ALA. (2008).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Presidential Committee on Information Literacy: Final report.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Retrieved 5 11, 2019, from ala.org: ttp://www.ala.org/acrl/publications/whitepapers/presidential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Islam, M. A., &amp; Tsuji, K. (2010). Assessing information literacy competency of Information Science and Library Management graduate students of Dhaka University. IFLA journal, 36(4),300-316.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Jacklin, M., &amp; Et al. (2008). "Innovations in Practice: Drop in clinics for environment studies student’s partnership”.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Canadian Journal of Library &amp; Information Practice &amp; Research, 3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(2), 1-7. Retrieved 05 10, 2019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McDevit, T., &amp; Jen, J. (2013). We are all in this together stress reduction and team building activities for modern library organization.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Codex : The Journal of the Louisiana chapter of the ACRL, 2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(3), 78-99.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Watson, S., &amp; Et al. (2013). Revising the One-shot through lesson study, collaborating with writing faculty to rebuild a library instruction session.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College &amp; Research Libraries, 74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(4), 381-398. doi:10.5860/crl12-255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Schaub, G., Cadena, C., &amp; Bravender, P. (2017). The Language of Information Literacy: Do students understand?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College &amp; Research Libraries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283-296.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Swapna, G., and S. G. Biradar. 2017. "Information Literacy Model for Higher Education Institution in India."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Journal of Digital Library Services (IJODLS)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(Geetanjali Research Publications) 7 (3): 31-48. Accessed 8 2, 2019. www.ijodla.in.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228600" eaLnBrk="1" fontAlgn="auto" hangingPunct="1">
              <a:lnSpc>
                <a:spcPct val="70000"/>
              </a:lnSpc>
              <a:buSzPts val="2000"/>
              <a:buFont typeface="Arial"/>
              <a:buChar char="•"/>
              <a:defRPr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Thomas, D. (2003, Jan). Web Manager's Handbook, Special Issue. </a:t>
            </a:r>
            <a:r>
              <a:rPr lang="en-US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Library Technology Reports, 39</a:t>
            </a: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(1), 50. Retrieved 06 10, 2019, from https://journals.ala.org/ltr/issue/view/154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indent="-101600" eaLnBrk="1" fontAlgn="auto" hangingPunct="1">
              <a:buSzPts val="2000"/>
              <a:buFont typeface="Arial"/>
              <a:buNone/>
              <a:defRPr/>
            </a:pP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916" name="Google Shape;346;p4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8917" name="Google Shape;347;p4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Google Shape;352;p42"/>
          <p:cNvSpPr txBox="1">
            <a:spLocks noGrp="1"/>
          </p:cNvSpPr>
          <p:nvPr>
            <p:ph type="body" idx="1"/>
          </p:nvPr>
        </p:nvSpPr>
        <p:spPr>
          <a:xfrm>
            <a:off x="838200" y="2652713"/>
            <a:ext cx="10515600" cy="3524250"/>
          </a:xfrm>
        </p:spPr>
        <p:txBody>
          <a:bodyPr/>
          <a:lstStyle/>
          <a:p>
            <a:pPr marL="228600" indent="-50800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800"/>
              <a:buFont typeface="Arial" pitchFamily="34" charset="0"/>
              <a:buNone/>
            </a:pPr>
            <a:r>
              <a:rPr lang="en-US" altLang="en-US" sz="2800" b="1" smtClean="0">
                <a:latin typeface="Lustria" charset="0"/>
                <a:cs typeface="Arial" pitchFamily="34" charset="0"/>
                <a:sym typeface="Lustria" charset="0"/>
              </a:rPr>
              <a:t>“The Illiterate of the 21</a:t>
            </a:r>
            <a:r>
              <a:rPr lang="en-US" altLang="en-US" sz="2800" b="1" baseline="30000" smtClean="0">
                <a:latin typeface="Lustria" charset="0"/>
                <a:cs typeface="Arial" pitchFamily="34" charset="0"/>
                <a:sym typeface="Lustria" charset="0"/>
              </a:rPr>
              <a:t>st</a:t>
            </a:r>
            <a:r>
              <a:rPr lang="en-US" altLang="en-US" sz="2800" b="1" smtClean="0">
                <a:latin typeface="Lustria" charset="0"/>
                <a:cs typeface="Arial" pitchFamily="34" charset="0"/>
                <a:sym typeface="Lustria" charset="0"/>
              </a:rPr>
              <a:t> Century will not be those who cannot read and write, but those who cannot learn, unlearn and relearn”</a:t>
            </a:r>
            <a:endParaRPr lang="en-US" altLang="en-US" sz="28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  <a:p>
            <a:pPr marL="228600" indent="-50800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800"/>
              <a:buFont typeface="Arial" pitchFamily="34" charset="0"/>
              <a:buNone/>
            </a:pPr>
            <a:r>
              <a:rPr lang="en-US" altLang="en-US" sz="2800" b="1" smtClean="0">
                <a:latin typeface="Lustria" charset="0"/>
                <a:cs typeface="Arial" pitchFamily="34" charset="0"/>
                <a:sym typeface="Lustria" charset="0"/>
              </a:rPr>
              <a:t>						Alvin Toffler</a:t>
            </a:r>
          </a:p>
        </p:txBody>
      </p:sp>
      <p:pic>
        <p:nvPicPr>
          <p:cNvPr id="39939" name="Google Shape;353;p42" descr="Image result for cannot read and write"/>
          <p:cNvPicPr preferRelativeResize="0">
            <a:picLocks noChangeAspect="1" noChangeArrowheads="1"/>
          </p:cNvPicPr>
          <p:nvPr/>
        </p:nvPicPr>
        <p:blipFill>
          <a:blip r:embed="rId3"/>
          <a:srcRect l="-6055" t="4828" r="48795" b="42133"/>
          <a:stretch>
            <a:fillRect/>
          </a:stretch>
        </p:blipFill>
        <p:spPr bwMode="auto">
          <a:xfrm>
            <a:off x="3143250" y="436563"/>
            <a:ext cx="2409825" cy="181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Google Shape;354;p42"/>
          <p:cNvSpPr>
            <a:spLocks noChangeArrowheads="1"/>
          </p:cNvSpPr>
          <p:nvPr/>
        </p:nvSpPr>
        <p:spPr bwMode="auto">
          <a:xfrm flipH="1">
            <a:off x="3581400" y="4906963"/>
            <a:ext cx="411797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rgbClr val="FF0000"/>
              </a:buClr>
              <a:buSzPts val="5400"/>
              <a:buFont typeface="Calibri" pitchFamily="34" charset="0"/>
              <a:buNone/>
            </a:pPr>
            <a:r>
              <a:rPr lang="en-US" altLang="en-US" sz="5400" b="1">
                <a:solidFill>
                  <a:srgbClr val="FF0000"/>
                </a:solidFill>
                <a:latin typeface="Bodoni" charset="0"/>
                <a:sym typeface="Bodoni" charset="0"/>
              </a:rPr>
              <a:t>Thank You !!!</a:t>
            </a:r>
            <a:endParaRPr lang="en-US" altLang="en-US">
              <a:latin typeface="Bodoni" charset="0"/>
              <a:sym typeface="Bodoni" charset="0"/>
            </a:endParaRPr>
          </a:p>
        </p:txBody>
      </p:sp>
      <p:sp>
        <p:nvSpPr>
          <p:cNvPr id="39941" name="Google Shape;355;p4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9942" name="Google Shape;356;p4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  <p:pic>
        <p:nvPicPr>
          <p:cNvPr id="39943" name="Google Shape;357;p42" descr="Image result for difficult learning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3775075"/>
            <a:ext cx="2962275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620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4000" b="1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en-US" altLang="en-US" sz="4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4000" smtClean="0">
                <a:latin typeface="Times New Roman" pitchFamily="18" charset="0"/>
                <a:cs typeface="Times New Roman" pitchFamily="18" charset="0"/>
              </a:rPr>
            </a:br>
            <a:endParaRPr lang="en-US" altLang="en-US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Content Placeholder 2"/>
          <p:cNvSpPr txBox="1">
            <a:spLocks noGrp="1"/>
          </p:cNvSpPr>
          <p:nvPr>
            <p:ph idx="1"/>
          </p:nvPr>
        </p:nvSpPr>
        <p:spPr>
          <a:xfrm>
            <a:off x="474663" y="846138"/>
            <a:ext cx="11242675" cy="5168900"/>
          </a:xfrm>
        </p:spPr>
        <p:txBody>
          <a:bodyPr/>
          <a:lstStyle/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Information literacy (IL) is a lifelong learning process.</a:t>
            </a:r>
          </a:p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IL helps the learner to become self-directed learner.</a:t>
            </a:r>
          </a:p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IL is defined as a set of abilities that allow individuals to recognize when information is needed and to locate the required information, evaluate it and use it effectively (ALA, 2008)</a:t>
            </a:r>
          </a:p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Libraries and Librarians took up the challenge that every students should become information literate in digital era</a:t>
            </a:r>
          </a:p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endParaRPr lang="en-US" altLang="en-US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spcAft>
                <a:spcPct val="0"/>
              </a:spcAft>
              <a:buClr>
                <a:srgbClr val="000000"/>
              </a:buClr>
            </a:pPr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1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/>
          <a:lstStyle/>
          <a:p>
            <a:pPr eaLnBrk="1" fontAlgn="auto" hangingPunct="1">
              <a:buSzPts val="3959"/>
              <a:buFont typeface="Times New Roman"/>
              <a:buNone/>
              <a:defRPr/>
            </a:pPr>
            <a:r>
              <a:rPr lang="en-US" sz="3959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Objectives</a:t>
            </a:r>
            <a:r>
              <a:rPr lang="en-US" sz="39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395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95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675" name="Google Shape;246;p31"/>
          <p:cNvGrpSpPr>
            <a:grpSpLocks/>
          </p:cNvGrpSpPr>
          <p:nvPr/>
        </p:nvGrpSpPr>
        <p:grpSpPr bwMode="auto">
          <a:xfrm>
            <a:off x="558800" y="1049338"/>
            <a:ext cx="8315325" cy="5016500"/>
            <a:chOff x="0" y="21535"/>
            <a:chExt cx="8315990" cy="5016176"/>
          </a:xfrm>
        </p:grpSpPr>
        <p:sp>
          <p:nvSpPr>
            <p:cNvPr id="28680" name="Google Shape;247;p31"/>
            <p:cNvSpPr>
              <a:spLocks noChangeArrowheads="1"/>
            </p:cNvSpPr>
            <p:nvPr/>
          </p:nvSpPr>
          <p:spPr bwMode="auto">
            <a:xfrm>
              <a:off x="0" y="21535"/>
              <a:ext cx="8315990" cy="982800"/>
            </a:xfrm>
            <a:prstGeom prst="roundRect">
              <a:avLst>
                <a:gd name="adj" fmla="val 16667"/>
              </a:avLst>
            </a:prstGeom>
            <a:solidFill>
              <a:srgbClr val="FEE599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/>
            </a:p>
          </p:txBody>
        </p:sp>
        <p:sp>
          <p:nvSpPr>
            <p:cNvPr id="28681" name="Google Shape;248;p31"/>
            <p:cNvSpPr txBox="1">
              <a:spLocks noChangeArrowheads="1"/>
            </p:cNvSpPr>
            <p:nvPr/>
          </p:nvSpPr>
          <p:spPr bwMode="auto">
            <a:xfrm>
              <a:off x="47976" y="69511"/>
              <a:ext cx="8220038" cy="886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lnSpc>
                  <a:spcPct val="90000"/>
                </a:lnSpc>
                <a:buClr>
                  <a:srgbClr val="000000"/>
                </a:buClr>
                <a:buFont typeface="Arial" pitchFamily="34" charset="0"/>
                <a:buNone/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Challenges faced by the users while  using libraries</a:t>
              </a:r>
              <a:endParaRPr lang="en-US" altLang="en-US">
                <a:cs typeface="Times New Roman" pitchFamily="18" charset="0"/>
              </a:endParaRPr>
            </a:p>
            <a:p>
              <a:pPr>
                <a:lnSpc>
                  <a:spcPct val="90000"/>
                </a:lnSpc>
                <a:spcBef>
                  <a:spcPts val="838"/>
                </a:spcBef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 sz="2000" b="1">
                <a:latin typeface="Times New Roman" pitchFamily="18" charset="0"/>
                <a:cs typeface="Times New Roman" pitchFamily="18" charset="0"/>
                <a:sym typeface="Times New Roman" pitchFamily="18" charset="0"/>
              </a:endParaRPr>
            </a:p>
          </p:txBody>
        </p:sp>
        <p:sp>
          <p:nvSpPr>
            <p:cNvPr id="28682" name="Google Shape;249;p31"/>
            <p:cNvSpPr>
              <a:spLocks noChangeArrowheads="1"/>
            </p:cNvSpPr>
            <p:nvPr/>
          </p:nvSpPr>
          <p:spPr bwMode="auto">
            <a:xfrm>
              <a:off x="0" y="1024495"/>
              <a:ext cx="8315990" cy="982800"/>
            </a:xfrm>
            <a:prstGeom prst="roundRect">
              <a:avLst>
                <a:gd name="adj" fmla="val 16667"/>
              </a:avLst>
            </a:prstGeom>
            <a:solidFill>
              <a:srgbClr val="C4E0B2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/>
            </a:p>
          </p:txBody>
        </p:sp>
        <p:sp>
          <p:nvSpPr>
            <p:cNvPr id="28683" name="Google Shape;250;p31"/>
            <p:cNvSpPr txBox="1">
              <a:spLocks noChangeArrowheads="1"/>
            </p:cNvSpPr>
            <p:nvPr/>
          </p:nvSpPr>
          <p:spPr bwMode="auto">
            <a:xfrm>
              <a:off x="47976" y="1072471"/>
              <a:ext cx="8220038" cy="886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lnSpc>
                  <a:spcPct val="90000"/>
                </a:lnSpc>
                <a:buClr>
                  <a:srgbClr val="000000"/>
                </a:buClr>
                <a:buFont typeface="Arial" pitchFamily="34" charset="0"/>
                <a:buNone/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To know the level of understanding about IL among users</a:t>
              </a:r>
            </a:p>
          </p:txBody>
        </p:sp>
        <p:sp>
          <p:nvSpPr>
            <p:cNvPr id="28684" name="Google Shape;251;p31"/>
            <p:cNvSpPr>
              <a:spLocks noChangeArrowheads="1"/>
            </p:cNvSpPr>
            <p:nvPr/>
          </p:nvSpPr>
          <p:spPr bwMode="auto">
            <a:xfrm>
              <a:off x="0" y="2027455"/>
              <a:ext cx="8315990" cy="982800"/>
            </a:xfrm>
            <a:prstGeom prst="roundRect">
              <a:avLst>
                <a:gd name="adj" fmla="val 16667"/>
              </a:avLst>
            </a:prstGeom>
            <a:solidFill>
              <a:srgbClr val="B3C6E7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/>
            </a:p>
          </p:txBody>
        </p:sp>
        <p:sp>
          <p:nvSpPr>
            <p:cNvPr id="28685" name="Google Shape;252;p31"/>
            <p:cNvSpPr txBox="1">
              <a:spLocks noChangeArrowheads="1"/>
            </p:cNvSpPr>
            <p:nvPr/>
          </p:nvSpPr>
          <p:spPr bwMode="auto">
            <a:xfrm>
              <a:off x="47976" y="2075431"/>
              <a:ext cx="8220038" cy="886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lnSpc>
                  <a:spcPct val="90000"/>
                </a:lnSpc>
                <a:buClr>
                  <a:srgbClr val="000000"/>
                </a:buClr>
                <a:buFont typeface="Arial" pitchFamily="34" charset="0"/>
                <a:buNone/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To find out the digital literacy level among the students</a:t>
              </a:r>
              <a:endParaRPr lang="en-US" altLang="en-US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endParaRPr>
            </a:p>
          </p:txBody>
        </p:sp>
        <p:sp>
          <p:nvSpPr>
            <p:cNvPr id="28686" name="Google Shape;253;p31"/>
            <p:cNvSpPr>
              <a:spLocks noChangeArrowheads="1"/>
            </p:cNvSpPr>
            <p:nvPr/>
          </p:nvSpPr>
          <p:spPr bwMode="auto">
            <a:xfrm>
              <a:off x="0" y="3030415"/>
              <a:ext cx="8315990" cy="982800"/>
            </a:xfrm>
            <a:prstGeom prst="roundRect">
              <a:avLst>
                <a:gd name="adj" fmla="val 16667"/>
              </a:avLst>
            </a:prstGeom>
            <a:solidFill>
              <a:srgbClr val="FFF2CC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/>
            </a:p>
          </p:txBody>
        </p:sp>
        <p:sp>
          <p:nvSpPr>
            <p:cNvPr id="28687" name="Google Shape;254;p31"/>
            <p:cNvSpPr txBox="1">
              <a:spLocks noChangeArrowheads="1"/>
            </p:cNvSpPr>
            <p:nvPr/>
          </p:nvSpPr>
          <p:spPr bwMode="auto">
            <a:xfrm>
              <a:off x="47976" y="3078391"/>
              <a:ext cx="8220038" cy="886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lnSpc>
                  <a:spcPct val="90000"/>
                </a:lnSpc>
                <a:buClr>
                  <a:srgbClr val="000000"/>
                </a:buClr>
                <a:buFont typeface="Arial" pitchFamily="34" charset="0"/>
                <a:buNone/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Opportunities to the Libraries</a:t>
              </a:r>
            </a:p>
          </p:txBody>
        </p:sp>
        <p:sp>
          <p:nvSpPr>
            <p:cNvPr id="28688" name="Google Shape;255;p31"/>
            <p:cNvSpPr>
              <a:spLocks noChangeArrowheads="1"/>
            </p:cNvSpPr>
            <p:nvPr/>
          </p:nvSpPr>
          <p:spPr bwMode="auto">
            <a:xfrm>
              <a:off x="0" y="4054911"/>
              <a:ext cx="8315990" cy="982800"/>
            </a:xfrm>
            <a:prstGeom prst="roundRect">
              <a:avLst>
                <a:gd name="adj" fmla="val 16667"/>
              </a:avLst>
            </a:prstGeom>
            <a:solidFill>
              <a:srgbClr val="F7CAAC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lIns="91425" tIns="91425" rIns="91425" bIns="91425" anchor="ctr"/>
            <a:lstStyle/>
            <a:p>
              <a:pPr>
                <a:buClr>
                  <a:srgbClr val="000000"/>
                </a:buClr>
                <a:buFont typeface="Arial" pitchFamily="34" charset="0"/>
                <a:buNone/>
              </a:pPr>
              <a:endParaRPr lang="en-US" altLang="en-US"/>
            </a:p>
          </p:txBody>
        </p:sp>
        <p:sp>
          <p:nvSpPr>
            <p:cNvPr id="28689" name="Google Shape;256;p31"/>
            <p:cNvSpPr txBox="1">
              <a:spLocks noChangeArrowheads="1"/>
            </p:cNvSpPr>
            <p:nvPr/>
          </p:nvSpPr>
          <p:spPr bwMode="auto">
            <a:xfrm>
              <a:off x="47976" y="4102887"/>
              <a:ext cx="8220038" cy="886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5" tIns="91425" rIns="91425" bIns="91425" anchor="ctr"/>
            <a:lstStyle/>
            <a:p>
              <a:pPr>
                <a:lnSpc>
                  <a:spcPct val="90000"/>
                </a:lnSpc>
                <a:buClr>
                  <a:srgbClr val="000000"/>
                </a:buClr>
                <a:buFont typeface="Arial" pitchFamily="34" charset="0"/>
                <a:buNone/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Measures taken by the libraries for better understanding of IL process</a:t>
              </a:r>
            </a:p>
          </p:txBody>
        </p:sp>
      </p:grpSp>
      <p:sp>
        <p:nvSpPr>
          <p:cNvPr id="28676" name="Google Shape;257;p3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28677" name="Google Shape;258;p31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  <p:pic>
        <p:nvPicPr>
          <p:cNvPr id="28678" name="Google Shape;259;p31" descr="Image result for digital literacy library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58325" y="495300"/>
            <a:ext cx="21399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Google Shape;260;p31" descr="Image result for digital literacy library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05938" y="2892425"/>
            <a:ext cx="2436812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Google Shape;265;p32"/>
          <p:cNvSpPr txBox="1">
            <a:spLocks noGrp="1"/>
          </p:cNvSpPr>
          <p:nvPr>
            <p:ph type="title"/>
          </p:nvPr>
        </p:nvSpPr>
        <p:spPr>
          <a:xfrm>
            <a:off x="584200" y="365125"/>
            <a:ext cx="11137900" cy="984250"/>
          </a:xfrm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Times New Roman" pitchFamily="18" charset="0"/>
              <a:buNone/>
            </a:pPr>
            <a:r>
              <a:rPr lang="en-US" altLang="en-US" sz="20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/>
            </a:r>
            <a:br>
              <a:rPr lang="en-US" altLang="en-US" sz="20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r>
              <a:rPr lang="en-US" altLang="en-US" sz="20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/>
            </a:r>
            <a:br>
              <a:rPr lang="en-US" altLang="en-US" sz="20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r>
              <a:rPr lang="en-US" altLang="en-US" sz="20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                              </a:t>
            </a:r>
            <a:r>
              <a:rPr lang="en-US" altLang="en-US" sz="44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Research Method </a:t>
            </a:r>
            <a:r>
              <a:rPr lang="en-US" altLang="en-US" sz="18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/>
            </a:r>
            <a:br>
              <a:rPr lang="en-US" altLang="en-US" sz="18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r>
              <a:rPr lang="en-US" altLang="en-US" sz="44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/>
            </a:r>
            <a:br>
              <a:rPr lang="en-US" altLang="en-US" sz="440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endParaRPr lang="en-US" altLang="en-US" sz="44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graphicFrame>
        <p:nvGraphicFramePr>
          <p:cNvPr id="266" name="Google Shape;266;p32">
            <a:extLst>
              <a:ext uri="{FF2B5EF4-FFF2-40B4-BE49-F238E27FC236}"/>
            </a:extLst>
          </p:cNvPr>
          <p:cNvGraphicFramePr/>
          <p:nvPr/>
        </p:nvGraphicFramePr>
        <p:xfrm>
          <a:off x="719138" y="787400"/>
          <a:ext cx="9939338" cy="5586414"/>
        </p:xfrm>
        <a:graphic>
          <a:graphicData uri="http://schemas.openxmlformats.org/drawingml/2006/table">
            <a:tbl>
              <a:tblPr firstRow="1" bandRow="1">
                <a:noFill/>
                <a:tableStyleId>{E7BC98D0-6C73-4634-8F61-A0A1E95EC827}</a:tableStyleId>
              </a:tblPr>
              <a:tblGrid>
                <a:gridCol w="2050678">
                  <a:extLst>
                    <a:ext uri="{9D8B030D-6E8A-4147-A177-3AD203B41FA5}"/>
                  </a:extLst>
                </a:gridCol>
                <a:gridCol w="3003928">
                  <a:extLst>
                    <a:ext uri="{9D8B030D-6E8A-4147-A177-3AD203B41FA5}"/>
                  </a:extLst>
                </a:gridCol>
                <a:gridCol w="2319489">
                  <a:extLst>
                    <a:ext uri="{9D8B030D-6E8A-4147-A177-3AD203B41FA5}"/>
                  </a:extLst>
                </a:gridCol>
                <a:gridCol w="2565243">
                  <a:extLst>
                    <a:ext uri="{9D8B030D-6E8A-4147-A177-3AD203B41FA5}"/>
                  </a:extLst>
                </a:gridCol>
              </a:tblGrid>
              <a:tr h="129583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</a:rPr>
                        <a:t>Category A</a:t>
                      </a:r>
                      <a:endParaRPr sz="2400" u="none" strike="noStrike" cap="none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solidFill>
                            <a:srgbClr val="002060"/>
                          </a:solidFill>
                        </a:rPr>
                        <a:t>General Term</a:t>
                      </a:r>
                      <a:endParaRPr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Category B</a:t>
                      </a:r>
                      <a:endParaRPr sz="2400" u="none" strike="noStrike" cap="none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Online Features</a:t>
                      </a:r>
                      <a:endParaRPr sz="2000" b="1" u="none" strike="noStrike" cap="none">
                        <a:solidFill>
                          <a:srgbClr val="002060"/>
                        </a:solidFill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Category C</a:t>
                      </a:r>
                      <a:endParaRPr sz="2400" u="none" strike="noStrike" cap="none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Research Writing</a:t>
                      </a:r>
                      <a:endParaRPr sz="2400" u="none" strike="noStrike" cap="none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1" u="none" strike="noStrike" cap="none">
                        <a:solidFill>
                          <a:srgbClr val="002060"/>
                        </a:solidFill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Category D</a:t>
                      </a:r>
                      <a:endParaRPr sz="2400" u="none" strike="noStrike" cap="none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>
                          <a:solidFill>
                            <a:srgbClr val="002060"/>
                          </a:solidFill>
                        </a:rPr>
                        <a:t>Online Information Retrieval</a:t>
                      </a:r>
                      <a:endParaRPr sz="2000" b="1" u="none" strike="noStrike" cap="none">
                        <a:solidFill>
                          <a:srgbClr val="002060"/>
                        </a:solidFill>
                      </a:endParaRPr>
                    </a:p>
                  </a:txBody>
                  <a:tcPr marL="91441" marR="91441"/>
                </a:tc>
                <a:extLst>
                  <a:ext uri="{0D108BD9-81ED-4DB2-BD59-A6C34878D82A}"/>
                </a:extLst>
              </a:tr>
              <a:tr h="3881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OPAC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Email Alerts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Copyright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DELNET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3881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Web-OPAC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Boolean Operators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Plagiarism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NLIST</a:t>
                      </a:r>
                      <a:endParaRPr sz="2000" b="1" i="0" u="none" strike="noStrike" cap="none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3881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Index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Online Journals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Google scholar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MOOC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3881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Open access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 books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Shodhganga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Swayam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32156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News Clippings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QR Code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Peer review Journal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NDLI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43364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Digital Library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Website/Library home page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References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IR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3881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Keywords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Online feedback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Bibliography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Consortium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4972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Citations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Database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extLst>
                  <a:ext uri="{0D108BD9-81ED-4DB2-BD59-A6C34878D82A}"/>
                </a:extLst>
              </a:tr>
              <a:tr h="51815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Full Text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endParaRPr sz="28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41" marR="91441"/>
                </a:tc>
                <a:extLst>
                  <a:ext uri="{0D108BD9-81ED-4DB2-BD59-A6C34878D82A}"/>
                </a:extLst>
              </a:tr>
              <a:tr h="5791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lang="en-US" sz="20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Impact factor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4" marR="9524" marT="9524" marB="0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endParaRPr sz="3200" b="1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41" marR="91441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9761" name="Google Shape;267;p3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29762" name="Google Shape;268;p3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altLang="en-US" smtClean="0"/>
              <a:t>"NACLIN 2019, September 18-20, 2019, Udaipur"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273;p33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228600" eaLnBrk="1" hangingPunct="1"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endParaRPr lang="en-US" altLang="en-US" sz="28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pic>
        <p:nvPicPr>
          <p:cNvPr id="274" name="Google Shape;274;p33">
            <a:extLst>
              <a:ext uri="{FF2B5EF4-FFF2-40B4-BE49-F238E27FC236}"/>
            </a:extLst>
          </p:cNvPr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23863" y="819150"/>
            <a:ext cx="4843462" cy="4922838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pic>
        <p:nvPicPr>
          <p:cNvPr id="30724" name="Google Shape;275;p33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81663" y="819150"/>
            <a:ext cx="5411787" cy="492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Google Shape;276;p3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0726" name="Google Shape;277;p33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Google Shape;293;p35">
            <a:extLst>
              <a:ext uri="{FF2B5EF4-FFF2-40B4-BE49-F238E27FC236}"/>
            </a:extLst>
          </p:cNvPr>
          <p:cNvGraphicFramePr/>
          <p:nvPr/>
        </p:nvGraphicFramePr>
        <p:xfrm>
          <a:off x="12192000" y="6645275"/>
          <a:ext cx="857250" cy="213360"/>
        </p:xfrm>
        <a:graphic>
          <a:graphicData uri="http://schemas.openxmlformats.org/drawingml/2006/table">
            <a:tbl>
              <a:tblPr>
                <a:noFill/>
                <a:tableStyleId>{E3A60439-70B3-48F1-AD2B-08A870B19952}</a:tableStyleId>
              </a:tblPr>
              <a:tblGrid>
                <a:gridCol w="171450">
                  <a:extLst>
                    <a:ext uri="{9D8B030D-6E8A-4147-A177-3AD203B41FA5}"/>
                  </a:extLst>
                </a:gridCol>
                <a:gridCol w="171450">
                  <a:extLst>
                    <a:ext uri="{9D8B030D-6E8A-4147-A177-3AD203B41FA5}"/>
                  </a:extLst>
                </a:gridCol>
                <a:gridCol w="171450">
                  <a:extLst>
                    <a:ext uri="{9D8B030D-6E8A-4147-A177-3AD203B41FA5}"/>
                  </a:extLst>
                </a:gridCol>
                <a:gridCol w="171450">
                  <a:extLst>
                    <a:ext uri="{9D8B030D-6E8A-4147-A177-3AD203B41FA5}"/>
                  </a:extLst>
                </a:gridCol>
                <a:gridCol w="171450">
                  <a:extLst>
                    <a:ext uri="{9D8B030D-6E8A-4147-A177-3AD203B41FA5}"/>
                  </a:extLst>
                </a:gridCol>
              </a:tblGrid>
              <a:tr h="212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/>
                    </a:p>
                  </a:txBody>
                  <a:tcPr marL="73025" marR="7302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/>
                    </a:p>
                  </a:txBody>
                  <a:tcPr marL="73025" marR="7302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/>
                    </a:p>
                  </a:txBody>
                  <a:tcPr marL="73025" marR="7302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/>
                    </a:p>
                  </a:txBody>
                  <a:tcPr marL="73025" marR="7302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/>
                    </a:p>
                  </a:txBody>
                  <a:tcPr marL="73025" marR="7302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294" name="Google Shape;294;p35">
            <a:extLst>
              <a:ext uri="{FF2B5EF4-FFF2-40B4-BE49-F238E27FC236}"/>
            </a:extLst>
          </p:cNvPr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269875" y="823913"/>
            <a:ext cx="6181725" cy="5203825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sp>
        <p:nvSpPr>
          <p:cNvPr id="31761" name="Google Shape;296;p3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11-Sep-2019</a:t>
            </a:r>
          </a:p>
        </p:txBody>
      </p:sp>
      <p:sp>
        <p:nvSpPr>
          <p:cNvPr id="31762" name="Google Shape;297;p3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smtClean="0"/>
              <a:t>"NACLIN 2019, September 18-20, 2019, Udaipur"</a:t>
            </a:r>
          </a:p>
        </p:txBody>
      </p:sp>
      <p:graphicFrame>
        <p:nvGraphicFramePr>
          <p:cNvPr id="2" name="Table 1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6723063" y="823913"/>
          <a:ext cx="5022851" cy="5060952"/>
        </p:xfrm>
        <a:graphic>
          <a:graphicData uri="http://schemas.openxmlformats.org/drawingml/2006/table">
            <a:tbl>
              <a:tblPr>
                <a:tableStyleId>{E7BC98D0-6C73-4634-8F61-A0A1E95EC827}</a:tableStyleId>
              </a:tblPr>
              <a:tblGrid>
                <a:gridCol w="1355889">
                  <a:extLst>
                    <a:ext uri="{9D8B030D-6E8A-4147-A177-3AD203B41FA5}"/>
                  </a:extLst>
                </a:gridCol>
                <a:gridCol w="875693">
                  <a:extLst>
                    <a:ext uri="{9D8B030D-6E8A-4147-A177-3AD203B41FA5}"/>
                  </a:extLst>
                </a:gridCol>
                <a:gridCol w="926514">
                  <a:extLst>
                    <a:ext uri="{9D8B030D-6E8A-4147-A177-3AD203B41FA5}"/>
                  </a:extLst>
                </a:gridCol>
                <a:gridCol w="891330">
                  <a:extLst>
                    <a:ext uri="{9D8B030D-6E8A-4147-A177-3AD203B41FA5}"/>
                  </a:extLst>
                </a:gridCol>
                <a:gridCol w="973425">
                  <a:extLst>
                    <a:ext uri="{9D8B030D-6E8A-4147-A177-3AD203B41FA5}"/>
                  </a:extLst>
                </a:gridCol>
              </a:tblGrid>
              <a:tr h="3907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Category A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solidFill>
                      <a:srgbClr val="FFFF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UG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solidFill>
                      <a:srgbClr val="FFFF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PG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solidFill>
                      <a:srgbClr val="FFFF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PC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solidFill>
                      <a:srgbClr val="FFFF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Res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>
                    <a:solidFill>
                      <a:srgbClr val="FFFF00">
                        <a:alpha val="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27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Total Respondents</a:t>
                      </a:r>
                      <a:endParaRPr 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80</a:t>
                      </a:r>
                      <a:endParaRPr 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65</a:t>
                      </a:r>
                      <a:endParaRPr 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90</a:t>
                      </a:r>
                      <a:endParaRPr 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OPAC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40(50%)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55(84.6%)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66(73.3%)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15(100%)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Web-OPAC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40(50%)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56(86.1%)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65(72.2%)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12(80%)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Index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46(57.5%)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60(92.3%)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52(57.7%)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13(86.6%)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Open access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28(35%)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34(52.3%)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52(57.7%)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10(66.6%)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News Clippings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48(60%)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62(95.3%)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61(67.7%)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15(100%)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Digital Library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35(43.7%)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45(69.2%)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70(77.7%)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9(60%)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  <a:tr h="577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Keywords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48(60%)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61(93.8%)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61(67.7%)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15(100%)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/>
            </a:extLst>
          </p:cNvPr>
          <p:cNvGraphicFramePr>
            <a:graphicFrameLocks/>
          </p:cNvGraphicFramePr>
          <p:nvPr/>
        </p:nvGraphicFramePr>
        <p:xfrm>
          <a:off x="838200" y="772732"/>
          <a:ext cx="10237631" cy="5422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/>
            </a:extLst>
          </p:cNvPr>
          <p:cNvGraphicFramePr>
            <a:graphicFrameLocks/>
          </p:cNvGraphicFramePr>
          <p:nvPr/>
        </p:nvGraphicFramePr>
        <p:xfrm>
          <a:off x="540913" y="528034"/>
          <a:ext cx="10560676" cy="557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9" name="Google Shape;320;p38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365125"/>
            <a:ext cx="6889750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7597775" y="365125"/>
          <a:ext cx="4122738" cy="5357813"/>
        </p:xfrm>
        <a:graphic>
          <a:graphicData uri="http://schemas.openxmlformats.org/drawingml/2006/table">
            <a:tbl>
              <a:tblPr/>
              <a:tblGrid>
                <a:gridCol w="1314122">
                  <a:extLst>
                    <a:ext uri="{9D8B030D-6E8A-4147-A177-3AD203B41FA5}"/>
                  </a:extLst>
                </a:gridCol>
                <a:gridCol w="596817">
                  <a:extLst>
                    <a:ext uri="{9D8B030D-6E8A-4147-A177-3AD203B41FA5}"/>
                  </a:extLst>
                </a:gridCol>
                <a:gridCol w="745991">
                  <a:extLst>
                    <a:ext uri="{9D8B030D-6E8A-4147-A177-3AD203B41FA5}"/>
                  </a:extLst>
                </a:gridCol>
                <a:gridCol w="772167">
                  <a:extLst>
                    <a:ext uri="{9D8B030D-6E8A-4147-A177-3AD203B41FA5}"/>
                  </a:extLst>
                </a:gridCol>
                <a:gridCol w="693641">
                  <a:extLst>
                    <a:ext uri="{9D8B030D-6E8A-4147-A177-3AD203B41FA5}"/>
                  </a:extLst>
                </a:gridCol>
              </a:tblGrid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D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PG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/>
                </a:extLst>
              </a:tr>
              <a:tr h="720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Respondents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DELNET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NLIST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78.4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93.3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MOOC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44.4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Swayam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66.1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46.6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NDLI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Consortium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53.3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515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Database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</a:t>
                      </a:r>
                    </a:p>
                  </a:txBody>
                  <a:tcPr marL="9528" marR="9528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1A09D0F1-FA12-46BA-BB86-B718AD5B2BEA}" vid="{90757C18-A406-42CE-B10C-8FC8CF8364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1A09D0F1-FA12-46BA-BB86-B718AD5B2BEA}" vid="{16D9C260-A6B2-49E5-AA0D-A6CA499E2954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1045</Words>
  <Application>Microsoft Office PowerPoint</Application>
  <PresentationFormat>Custom</PresentationFormat>
  <Paragraphs>210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Times New Roman</vt:lpstr>
      <vt:lpstr>Twentieth Century</vt:lpstr>
      <vt:lpstr>Century Gothic</vt:lpstr>
      <vt:lpstr>Noto Sans Symbols</vt:lpstr>
      <vt:lpstr>Calibri</vt:lpstr>
      <vt:lpstr>Lustria</vt:lpstr>
      <vt:lpstr>Bodoni</vt:lpstr>
      <vt:lpstr>Wisp</vt:lpstr>
      <vt:lpstr>Office Theme</vt:lpstr>
      <vt:lpstr>Do students understand information literacy in the digital era? Role of libraries and librarians to prepare college students for the future </vt:lpstr>
      <vt:lpstr>Introduction </vt:lpstr>
      <vt:lpstr>                    Objectives </vt:lpstr>
      <vt:lpstr>                                  Research Method   </vt:lpstr>
      <vt:lpstr>Slide 5</vt:lpstr>
      <vt:lpstr>Slide 6</vt:lpstr>
      <vt:lpstr>Slide 7</vt:lpstr>
      <vt:lpstr>Slide 8</vt:lpstr>
      <vt:lpstr>Slide 9</vt:lpstr>
      <vt:lpstr>Slide 10</vt:lpstr>
      <vt:lpstr>Recommendations</vt:lpstr>
      <vt:lpstr>Conclusion </vt:lpstr>
      <vt:lpstr>References:  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students understand information literacy in the digital era? Role of libraries and librarians to prepare college students for the future</dc:title>
  <dc:creator>Deepak</dc:creator>
  <cp:lastModifiedBy>DXC</cp:lastModifiedBy>
  <cp:revision>5</cp:revision>
  <dcterms:created xsi:type="dcterms:W3CDTF">2019-09-13T17:59:38Z</dcterms:created>
  <dcterms:modified xsi:type="dcterms:W3CDTF">2019-09-26T03:51:25Z</dcterms:modified>
</cp:coreProperties>
</file>